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85" r:id="rId4"/>
    <p:sldId id="286" r:id="rId5"/>
    <p:sldId id="288" r:id="rId6"/>
    <p:sldId id="287" r:id="rId7"/>
    <p:sldId id="289" r:id="rId8"/>
    <p:sldId id="267" r:id="rId9"/>
    <p:sldId id="278" r:id="rId10"/>
    <p:sldId id="279" r:id="rId11"/>
    <p:sldId id="281" r:id="rId12"/>
    <p:sldId id="280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Better service through leaving people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mack</a:t>
            </a:r>
            <a:r>
              <a:rPr lang="en-US" dirty="0" smtClean="0"/>
              <a:t> freeman</a:t>
            </a:r>
            <a:r>
              <a:rPr lang="en-US" dirty="0"/>
              <a:t> </a:t>
            </a:r>
            <a:r>
              <a:rPr lang="en-US" dirty="0" smtClean="0"/>
              <a:t>– October 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Case Study: Probationer Paul and Polly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</a:t>
            </a:r>
            <a:r>
              <a:rPr lang="en-US" dirty="0"/>
              <a:t>of transportation</a:t>
            </a:r>
          </a:p>
          <a:p>
            <a:r>
              <a:rPr lang="en-US" dirty="0" smtClean="0"/>
              <a:t>Lack </a:t>
            </a:r>
            <a:r>
              <a:rPr lang="en-US" dirty="0"/>
              <a:t>of official ID</a:t>
            </a:r>
          </a:p>
          <a:p>
            <a:r>
              <a:rPr lang="en-US" dirty="0" smtClean="0"/>
              <a:t>Mistrustful </a:t>
            </a:r>
            <a:r>
              <a:rPr lang="en-US" dirty="0"/>
              <a:t>of authority figures</a:t>
            </a:r>
          </a:p>
          <a:p>
            <a:r>
              <a:rPr lang="en-US" dirty="0" smtClean="0"/>
              <a:t>Most </a:t>
            </a:r>
            <a:r>
              <a:rPr lang="en-US" dirty="0"/>
              <a:t>of their connections to the system have been negative</a:t>
            </a:r>
          </a:p>
          <a:p>
            <a:r>
              <a:rPr lang="en-US" dirty="0" smtClean="0"/>
              <a:t>They </a:t>
            </a:r>
            <a:r>
              <a:rPr lang="en-US" dirty="0"/>
              <a:t>lack the skills and knowhow to overcome their situation</a:t>
            </a:r>
          </a:p>
          <a:p>
            <a:r>
              <a:rPr lang="en-US" dirty="0" smtClean="0"/>
              <a:t>Overwhelmed </a:t>
            </a:r>
            <a:r>
              <a:rPr lang="en-US" dirty="0"/>
              <a:t>by new information in life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67605"/>
            <a:ext cx="4724400" cy="3377946"/>
          </a:xfrm>
        </p:spPr>
      </p:pic>
      <p:sp>
        <p:nvSpPr>
          <p:cNvPr id="6" name="TextBox 5"/>
          <p:cNvSpPr txBox="1"/>
          <p:nvPr/>
        </p:nvSpPr>
        <p:spPr>
          <a:xfrm>
            <a:off x="8028251" y="5189156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Boyce </a:t>
            </a:r>
            <a:r>
              <a:rPr lang="en-US" dirty="0" err="1" smtClean="0"/>
              <a:t>Duprey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Case Study: </a:t>
            </a:r>
            <a:r>
              <a:rPr lang="en-US" dirty="0" smtClean="0"/>
              <a:t>Assisted Living 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lvl="3">
              <a:spcBef>
                <a:spcPts val="1800"/>
              </a:spcBef>
            </a:pPr>
            <a:r>
              <a:rPr lang="en-US" sz="2000" dirty="0" smtClean="0"/>
              <a:t>75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Female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White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/>
              <a:t>L</a:t>
            </a:r>
            <a:r>
              <a:rPr lang="en-US" sz="2000" dirty="0" smtClean="0"/>
              <a:t>ives </a:t>
            </a:r>
            <a:r>
              <a:rPr lang="en-US" sz="2000" dirty="0"/>
              <a:t>in residential senior </a:t>
            </a:r>
            <a:r>
              <a:rPr lang="en-US" sz="2000" dirty="0" smtClean="0"/>
              <a:t>community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Connected to friends but spends some time alone</a:t>
            </a:r>
            <a:endParaRPr lang="en-US" sz="2000" dirty="0"/>
          </a:p>
          <a:p>
            <a:r>
              <a:rPr lang="en-US" dirty="0" smtClean="0"/>
              <a:t>Poor eyesight</a:t>
            </a:r>
          </a:p>
          <a:p>
            <a:r>
              <a:rPr lang="en-US" dirty="0" smtClean="0"/>
              <a:t>Lacks own car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825625"/>
            <a:ext cx="4117975" cy="4117975"/>
          </a:xfrm>
        </p:spPr>
      </p:pic>
      <p:sp>
        <p:nvSpPr>
          <p:cNvPr id="6" name="TextBox 5"/>
          <p:cNvSpPr txBox="1"/>
          <p:nvPr/>
        </p:nvSpPr>
        <p:spPr>
          <a:xfrm>
            <a:off x="6475412" y="5943600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Teemusk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5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Case Study: </a:t>
            </a:r>
            <a:r>
              <a:rPr lang="en-US" dirty="0" smtClean="0"/>
              <a:t>Assisted Living 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lvl="3">
              <a:spcBef>
                <a:spcPts val="1800"/>
              </a:spcBef>
            </a:pPr>
            <a:r>
              <a:rPr lang="en-US" sz="2000" dirty="0" smtClean="0"/>
              <a:t>Alice </a:t>
            </a:r>
            <a:r>
              <a:rPr lang="en-US" sz="2000" dirty="0"/>
              <a:t>has limited access to transport </a:t>
            </a:r>
            <a:endParaRPr lang="en-US" sz="2000" dirty="0" smtClean="0"/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Alice </a:t>
            </a:r>
            <a:r>
              <a:rPr lang="en-US" sz="2000" dirty="0"/>
              <a:t>may have limited short-term memory 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Alice </a:t>
            </a:r>
            <a:r>
              <a:rPr lang="en-US" sz="2000" dirty="0"/>
              <a:t>has some sight issues but is not blind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Alice </a:t>
            </a:r>
            <a:r>
              <a:rPr lang="en-US" sz="2000" dirty="0"/>
              <a:t>functions best when things arrive on a regular schedule</a:t>
            </a:r>
          </a:p>
          <a:p>
            <a:pPr marL="274320" lvl="3">
              <a:spcBef>
                <a:spcPts val="1800"/>
              </a:spcBef>
            </a:pPr>
            <a:r>
              <a:rPr lang="en-US" sz="2000" dirty="0" smtClean="0"/>
              <a:t>Alice </a:t>
            </a:r>
            <a:r>
              <a:rPr lang="en-US" sz="2000" dirty="0"/>
              <a:t>has not kept up with publishing, but she wants to read something new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825625"/>
            <a:ext cx="4117975" cy="4117975"/>
          </a:xfrm>
        </p:spPr>
      </p:pic>
      <p:sp>
        <p:nvSpPr>
          <p:cNvPr id="6" name="TextBox 5"/>
          <p:cNvSpPr txBox="1"/>
          <p:nvPr/>
        </p:nvSpPr>
        <p:spPr>
          <a:xfrm>
            <a:off x="6475412" y="5943600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Teemusk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Traditionally, access has two parts:</a:t>
            </a:r>
          </a:p>
          <a:p>
            <a:pPr lvl="1"/>
            <a:r>
              <a:rPr lang="en-US" sz="3200" dirty="0" smtClean="0"/>
              <a:t>Providing services</a:t>
            </a:r>
          </a:p>
          <a:p>
            <a:pPr lvl="1"/>
            <a:r>
              <a:rPr lang="en-US" sz="3200" dirty="0" smtClean="0"/>
              <a:t>Removing barriers to people getting to services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New third part of access:</a:t>
            </a:r>
          </a:p>
          <a:p>
            <a:pPr lvl="1"/>
            <a:r>
              <a:rPr lang="en-US" sz="3200" dirty="0" smtClean="0"/>
              <a:t>People must know what services are being offered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305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have to leave people out?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shocking title, but a little misleading</a:t>
            </a:r>
          </a:p>
          <a:p>
            <a:r>
              <a:rPr lang="en-US" sz="3600" dirty="0" smtClean="0"/>
              <a:t>A library can’t focus on everyone at once</a:t>
            </a:r>
          </a:p>
          <a:p>
            <a:r>
              <a:rPr lang="en-US" sz="3600" dirty="0" smtClean="0"/>
              <a:t>Everyone gets a turn</a:t>
            </a:r>
          </a:p>
          <a:p>
            <a:endParaRPr lang="en-US" sz="3600" dirty="0"/>
          </a:p>
          <a:p>
            <a:r>
              <a:rPr lang="en-US" sz="3600" dirty="0" smtClean="0"/>
              <a:t>Remember, marketing is not a zero-sum game!</a:t>
            </a:r>
          </a:p>
        </p:txBody>
      </p:sp>
    </p:spTree>
    <p:extLst>
      <p:ext uri="{BB962C8B-B14F-4D97-AF65-F5344CB8AC3E}">
        <p14:creationId xmlns:p14="http://schemas.microsoft.com/office/powerpoint/2010/main" val="322819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You </a:t>
            </a:r>
            <a:r>
              <a:rPr lang="en-US" sz="3200" dirty="0"/>
              <a:t>want to be involved in </a:t>
            </a:r>
            <a:r>
              <a:rPr lang="en-US" sz="3200" dirty="0" smtClean="0"/>
              <a:t>parts of your community</a:t>
            </a:r>
            <a:r>
              <a:rPr lang="en-US" sz="3200" dirty="0"/>
              <a:t>, but you have no idea where to begin</a:t>
            </a:r>
          </a:p>
          <a:p>
            <a:r>
              <a:rPr lang="en-US" sz="3200" dirty="0" smtClean="0"/>
              <a:t>You’ve </a:t>
            </a:r>
            <a:r>
              <a:rPr lang="en-US" sz="3200" dirty="0"/>
              <a:t>been trying out new programs, but nothing is seeming to stick</a:t>
            </a:r>
          </a:p>
          <a:p>
            <a:r>
              <a:rPr lang="en-US" sz="3200" dirty="0" smtClean="0"/>
              <a:t>There </a:t>
            </a:r>
            <a:r>
              <a:rPr lang="en-US" sz="3200" dirty="0"/>
              <a:t>are certain communities in your service area you just can’t reach</a:t>
            </a:r>
          </a:p>
          <a:p>
            <a:r>
              <a:rPr lang="en-US" sz="3200" dirty="0" smtClean="0"/>
              <a:t>There </a:t>
            </a:r>
            <a:r>
              <a:rPr lang="en-US" sz="3200" dirty="0"/>
              <a:t>is only so much money in the budget, and I want to do it all.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02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Breaking down a community into smaller chunks so that they are easier to handle.</a:t>
            </a:r>
          </a:p>
          <a:p>
            <a:pPr marL="4572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90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marketing is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/>
              <a:t>Long live the segmented market.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97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Segment?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Diversity</a:t>
            </a:r>
          </a:p>
          <a:p>
            <a:r>
              <a:rPr lang="en-US" sz="4000" dirty="0" smtClean="0"/>
              <a:t>High community expectations</a:t>
            </a:r>
          </a:p>
          <a:p>
            <a:r>
              <a:rPr lang="en-US" sz="4000" dirty="0" smtClean="0"/>
              <a:t>Better patron targeting</a:t>
            </a:r>
          </a:p>
          <a:p>
            <a:r>
              <a:rPr lang="en-US" sz="4000" dirty="0" smtClean="0"/>
              <a:t>Better patron retention</a:t>
            </a:r>
          </a:p>
          <a:p>
            <a:r>
              <a:rPr lang="en-US" sz="4000" dirty="0" smtClean="0"/>
              <a:t>Better return on investment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248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segment marketing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 a patron profile</a:t>
            </a:r>
          </a:p>
          <a:p>
            <a:r>
              <a:rPr lang="en-US" sz="3600" dirty="0" smtClean="0"/>
              <a:t>Discover what your patron needs</a:t>
            </a:r>
          </a:p>
          <a:p>
            <a:r>
              <a:rPr lang="en-US" sz="3600" dirty="0" smtClean="0"/>
              <a:t>Explore how you can meet that patron need</a:t>
            </a:r>
          </a:p>
          <a:p>
            <a:r>
              <a:rPr lang="en-US" sz="3600" dirty="0" smtClean="0"/>
              <a:t>Inform the patron how you have solved their problem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36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Cleve J. </a:t>
            </a:r>
            <a:r>
              <a:rPr lang="en-US" dirty="0" err="1" smtClean="0"/>
              <a:t>Fredricksen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Noticed community change</a:t>
            </a:r>
          </a:p>
          <a:p>
            <a:r>
              <a:rPr lang="en-US" sz="3200" dirty="0" smtClean="0"/>
              <a:t>Defined audience that they wanted to target:</a:t>
            </a:r>
          </a:p>
          <a:p>
            <a:pPr lvl="1"/>
            <a:r>
              <a:rPr lang="en-US" sz="2800" dirty="0" smtClean="0"/>
              <a:t>CSAs</a:t>
            </a:r>
          </a:p>
          <a:p>
            <a:pPr lvl="1"/>
            <a:r>
              <a:rPr lang="en-US" sz="2800" dirty="0" smtClean="0"/>
              <a:t>Farmers</a:t>
            </a:r>
          </a:p>
          <a:p>
            <a:pPr lvl="1"/>
            <a:r>
              <a:rPr lang="en-US" sz="2800" dirty="0" smtClean="0"/>
              <a:t>Members of slow food movement</a:t>
            </a:r>
          </a:p>
          <a:p>
            <a:pPr lvl="1"/>
            <a:r>
              <a:rPr lang="en-US" sz="2800" dirty="0" smtClean="0"/>
              <a:t>Interested community members</a:t>
            </a:r>
            <a:endParaRPr lang="en-US" sz="2800" dirty="0"/>
          </a:p>
          <a:p>
            <a:r>
              <a:rPr lang="en-US" sz="3200" dirty="0" smtClean="0"/>
              <a:t>Developed festival to engage audience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Cleve J. </a:t>
            </a:r>
            <a:r>
              <a:rPr lang="en-US" dirty="0" err="1"/>
              <a:t>Fredricksen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Used targeted marketing to make library accessible</a:t>
            </a:r>
          </a:p>
          <a:p>
            <a:r>
              <a:rPr lang="en-US" sz="3200" dirty="0" smtClean="0"/>
              <a:t>Became “destination of choice” for slow food members in the community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51" t="45874" r="43908" b="41054"/>
          <a:stretch/>
        </p:blipFill>
        <p:spPr>
          <a:xfrm>
            <a:off x="1295400" y="3804883"/>
            <a:ext cx="8209208" cy="21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Case Study: Probationer Paul and Polly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25-40</a:t>
            </a:r>
          </a:p>
          <a:p>
            <a:r>
              <a:rPr lang="en-US" dirty="0" smtClean="0"/>
              <a:t>Recent </a:t>
            </a:r>
            <a:r>
              <a:rPr lang="en-US" dirty="0"/>
              <a:t>probationer or parolee with geographic family or friend ties to the community.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one young child.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likely recovering from drug abuse. </a:t>
            </a:r>
            <a:endParaRPr lang="en-US" dirty="0" smtClean="0"/>
          </a:p>
          <a:p>
            <a:r>
              <a:rPr lang="en-US" dirty="0" smtClean="0"/>
              <a:t>Unemployed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Lacks </a:t>
            </a:r>
            <a:r>
              <a:rPr lang="en-US" dirty="0"/>
              <a:t>a GED.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program to turn life around that is providing structure.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67605"/>
            <a:ext cx="4724400" cy="3377946"/>
          </a:xfrm>
        </p:spPr>
      </p:pic>
      <p:sp>
        <p:nvSpPr>
          <p:cNvPr id="6" name="TextBox 5"/>
          <p:cNvSpPr txBox="1"/>
          <p:nvPr/>
        </p:nvSpPr>
        <p:spPr>
          <a:xfrm>
            <a:off x="8028251" y="5189156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Boyce </a:t>
            </a:r>
            <a:r>
              <a:rPr lang="en-US" dirty="0" err="1" smtClean="0"/>
              <a:t>Duprey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482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Cambria</vt:lpstr>
      <vt:lpstr>Red Line Business 16x9</vt:lpstr>
      <vt:lpstr>Better service through leaving people out</vt:lpstr>
      <vt:lpstr>The problem</vt:lpstr>
      <vt:lpstr>Segment marketing</vt:lpstr>
      <vt:lpstr>Mass marketing is dead</vt:lpstr>
      <vt:lpstr>Why Segment?</vt:lpstr>
      <vt:lpstr>The segment marketing process</vt:lpstr>
      <vt:lpstr>Case Study: Cleve J. Fredricksen library</vt:lpstr>
      <vt:lpstr>Case Study: Cleve J. Fredricksen library</vt:lpstr>
      <vt:lpstr>Local Case Study: Probationer Paul and Polly</vt:lpstr>
      <vt:lpstr>Local Case Study: Probationer Paul and Polly</vt:lpstr>
      <vt:lpstr>Local Case Study: Assisted Living Alice</vt:lpstr>
      <vt:lpstr>Local Case Study: Assisted Living Alice</vt:lpstr>
      <vt:lpstr>Models Of Access </vt:lpstr>
      <vt:lpstr>Do I have to leave people out?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2014-09-30T00:16:49Z</dcterms:created>
  <dcterms:modified xsi:type="dcterms:W3CDTF">2014-09-30T00:59:20Z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